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A8EF0-BC01-4D52-B308-71C16C357A52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90146-D052-4E64-930D-8D5C30A6A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5B59A1-6FFD-4D6C-8C23-201C7EEB603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C76C0C-921F-4B2C-91A3-8E9DE313BAEC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26E1D9-C346-412A-884D-BA5982350A62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7BE901-A6A9-45EA-8532-19D703A3A3C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AC281-7D3F-4AA5-BEA9-0A56358EF7CD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02C41-BEC2-40C5-BA7E-550FD24C4F70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910C9D-5565-4412-81EF-305B464E175E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2B30B-FFFB-4CC6-80FB-9236DFB9711C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0AD998-94A9-4C60-996A-7535B5C2A2A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C3032B-43F9-4607-A9B8-5F75F48E9382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C6B-D79F-439F-A794-B483D34D86F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7C9-87CC-425C-B830-3477FA59A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C6B-D79F-439F-A794-B483D34D86F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7C9-87CC-425C-B830-3477FA59A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C6B-D79F-439F-A794-B483D34D86F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7C9-87CC-425C-B830-3477FA59A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C6B-D79F-439F-A794-B483D34D86F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7C9-87CC-425C-B830-3477FA59A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C6B-D79F-439F-A794-B483D34D86F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7C9-87CC-425C-B830-3477FA59A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C6B-D79F-439F-A794-B483D34D86F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7C9-87CC-425C-B830-3477FA59A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C6B-D79F-439F-A794-B483D34D86F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7C9-87CC-425C-B830-3477FA59A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C6B-D79F-439F-A794-B483D34D86F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7C9-87CC-425C-B830-3477FA59A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C6B-D79F-439F-A794-B483D34D86F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7C9-87CC-425C-B830-3477FA59A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C6B-D79F-439F-A794-B483D34D86F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7C9-87CC-425C-B830-3477FA59A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C6B-D79F-439F-A794-B483D34D86F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7C9-87CC-425C-B830-3477FA59A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88C6B-D79F-439F-A794-B483D34D86F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DA7C9-87CC-425C-B830-3477FA59A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d/d4/Flag_of_the_Soviet_Union_1955.sv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en-US" sz="2800" smtClean="0">
                <a:solidFill>
                  <a:srgbClr val="000000"/>
                </a:solidFill>
                <a:latin typeface="Verdana" charset="0"/>
              </a:rPr>
              <a:t>Nixon's Foreign Policy</a:t>
            </a:r>
          </a:p>
        </p:txBody>
      </p:sp>
      <p:pic>
        <p:nvPicPr>
          <p:cNvPr id="2051" name="Picture 8" descr="929233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971800"/>
            <a:ext cx="45720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/>
          <p:cNvSpPr>
            <a:spLocks noChangeArrowheads="1"/>
          </p:cNvSpPr>
          <p:nvPr/>
        </p:nvSpPr>
        <p:spPr bwMode="auto">
          <a:xfrm rot="10792560" flipH="1">
            <a:off x="865188" y="1524000"/>
            <a:ext cx="7391400" cy="1524000"/>
          </a:xfrm>
          <a:prstGeom prst="upArrowCallout">
            <a:avLst>
              <a:gd name="adj1" fmla="val 43470"/>
              <a:gd name="adj2" fmla="val 40259"/>
              <a:gd name="adj3" fmla="val 24505"/>
              <a:gd name="adj4" fmla="val 61144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63500"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3319" name="AutoShape 37"/>
          <p:cNvSpPr>
            <a:spLocks noChangeArrowheads="1"/>
          </p:cNvSpPr>
          <p:nvPr/>
        </p:nvSpPr>
        <p:spPr bwMode="auto">
          <a:xfrm>
            <a:off x="852488" y="4770438"/>
            <a:ext cx="7362825" cy="1066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round/>
            <a:headEnd/>
            <a:tailEnd/>
          </a:ln>
          <a:effectLst>
            <a:outerShdw blurRad="63500"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3320" name="Rectangle 33"/>
          <p:cNvSpPr>
            <a:spLocks noChangeArrowheads="1"/>
          </p:cNvSpPr>
          <p:nvPr/>
        </p:nvSpPr>
        <p:spPr bwMode="auto">
          <a:xfrm>
            <a:off x="2971800" y="4922838"/>
            <a:ext cx="533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100000"/>
              </a:spcAft>
              <a:buSzPct val="80000"/>
            </a:pPr>
            <a:r>
              <a:rPr lang="en-US" sz="2000"/>
              <a:t>Soviet leader Leonid Brezhnev invited President Nixon to visit Moscow.</a:t>
            </a:r>
          </a:p>
        </p:txBody>
      </p:sp>
      <p:pic>
        <p:nvPicPr>
          <p:cNvPr id="13321" name="Picture 2" descr="File:Flag of the Soviet Union 1955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20034">
            <a:off x="1143000" y="4740275"/>
            <a:ext cx="17526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1295400" y="3124200"/>
            <a:ext cx="6705600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en-US">
                <a:solidFill>
                  <a:srgbClr val="0033CC"/>
                </a:solidFill>
                <a:cs typeface="Arial" pitchFamily="34" charset="0"/>
              </a:rPr>
              <a:t>Trade thrived</a:t>
            </a:r>
            <a:r>
              <a:rPr lang="en-US">
                <a:cs typeface="Arial" pitchFamily="34" charset="0"/>
              </a:rPr>
              <a:t> between the United States and China.</a:t>
            </a:r>
          </a:p>
          <a:p>
            <a:pPr marL="288925" indent="-288925">
              <a:spcAft>
                <a:spcPct val="50000"/>
              </a:spcAft>
              <a:buFontTx/>
              <a:buChar char="•"/>
            </a:pPr>
            <a:r>
              <a:rPr lang="en-US">
                <a:cs typeface="Arial" pitchFamily="34" charset="0"/>
              </a:rPr>
              <a:t>American </a:t>
            </a:r>
            <a:r>
              <a:rPr lang="en-US">
                <a:solidFill>
                  <a:srgbClr val="0033CC"/>
                </a:solidFill>
                <a:cs typeface="Arial" pitchFamily="34" charset="0"/>
              </a:rPr>
              <a:t>tourists began to visit China.</a:t>
            </a:r>
          </a:p>
        </p:txBody>
      </p:sp>
      <p:sp>
        <p:nvSpPr>
          <p:cNvPr id="2" name="Rectangle 18"/>
          <p:cNvSpPr>
            <a:spLocks noChangeArrowheads="1"/>
          </p:cNvSpPr>
          <p:nvPr/>
        </p:nvSpPr>
        <p:spPr bwMode="auto">
          <a:xfrm>
            <a:off x="1236663" y="1600200"/>
            <a:ext cx="66690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Nixon</a:t>
            </a:r>
            <a:r>
              <a:rPr lang="ja-JP" altLang="en-US" b="1"/>
              <a:t>’</a:t>
            </a:r>
            <a:r>
              <a:rPr lang="en-US" altLang="ja-JP" b="1"/>
              <a:t>s visit to China resulted in several benefits for the United States.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319" grpId="0" animBg="1"/>
      <p:bldP spid="13320" grpId="0"/>
      <p:bldP spid="133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AutoShape 37"/>
          <p:cNvSpPr>
            <a:spLocks noChangeArrowheads="1"/>
          </p:cNvSpPr>
          <p:nvPr/>
        </p:nvSpPr>
        <p:spPr bwMode="auto">
          <a:xfrm>
            <a:off x="890588" y="1524000"/>
            <a:ext cx="7362825" cy="1066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round/>
            <a:headEnd/>
            <a:tailEnd/>
          </a:ln>
          <a:effectLst>
            <a:outerShdw blurRad="63500"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190625" y="1676400"/>
            <a:ext cx="6810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In May 1972, Nixon met with Brezhnev </a:t>
            </a:r>
            <a:br>
              <a:rPr lang="en-US" b="1"/>
            </a:br>
            <a:r>
              <a:rPr lang="en-US" b="1"/>
              <a:t>in Moscow.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295400" y="3078163"/>
            <a:ext cx="7467600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6538" indent="-236538">
              <a:spcBef>
                <a:spcPct val="50000"/>
              </a:spcBef>
              <a:buSzPct val="80000"/>
              <a:buFontTx/>
              <a:buChar char="•"/>
            </a:pPr>
            <a:r>
              <a:rPr lang="en-US"/>
              <a:t>They signed SALT 1, the </a:t>
            </a:r>
            <a:r>
              <a:rPr lang="en-US" b="1">
                <a:solidFill>
                  <a:srgbClr val="FF0000"/>
                </a:solidFill>
              </a:rPr>
              <a:t>Strategic Arms Limitation Treaty, </a:t>
            </a:r>
            <a:r>
              <a:rPr lang="en-US"/>
              <a:t>a major step towards ending the nuclear arms race.</a:t>
            </a:r>
          </a:p>
          <a:p>
            <a:pPr marL="236538" indent="-236538">
              <a:spcBef>
                <a:spcPct val="50000"/>
              </a:spcBef>
              <a:buSzPct val="80000"/>
              <a:buFontTx/>
              <a:buChar char="•"/>
            </a:pPr>
            <a:r>
              <a:rPr lang="en-US"/>
              <a:t>The two leaders agreed to reduce pollution and undertake a joint U.S.–Soviet space mission.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1" name="AutoShape 11"/>
          <p:cNvSpPr>
            <a:spLocks noChangeArrowheads="1"/>
          </p:cNvSpPr>
          <p:nvPr/>
        </p:nvSpPr>
        <p:spPr bwMode="auto">
          <a:xfrm rot="5400000" flipH="1">
            <a:off x="1295400" y="1143000"/>
            <a:ext cx="3124200" cy="4495800"/>
          </a:xfrm>
          <a:prstGeom prst="upArrowCallout">
            <a:avLst>
              <a:gd name="adj1" fmla="val 19815"/>
              <a:gd name="adj2" fmla="val 20972"/>
              <a:gd name="adj3" fmla="val 21399"/>
              <a:gd name="adj4" fmla="val 81833"/>
            </a:avLst>
          </a:prstGeom>
          <a:gradFill rotWithShape="1">
            <a:gsLst>
              <a:gs pos="0">
                <a:srgbClr val="83D7E5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63500"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lang="en-US">
              <a:ea typeface="+mn-ea"/>
              <a:cs typeface="Arial" charset="0"/>
            </a:endParaRPr>
          </a:p>
        </p:txBody>
      </p:sp>
      <p:sp>
        <p:nvSpPr>
          <p:cNvPr id="15363" name="Rectangle 22"/>
          <p:cNvSpPr>
            <a:spLocks noChangeArrowheads="1"/>
          </p:cNvSpPr>
          <p:nvPr/>
        </p:nvSpPr>
        <p:spPr bwMode="auto">
          <a:xfrm>
            <a:off x="838200" y="2057400"/>
            <a:ext cx="31242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100000"/>
              </a:spcAft>
            </a:pPr>
            <a:r>
              <a:rPr lang="en-US"/>
              <a:t>Nixon</a:t>
            </a:r>
            <a:r>
              <a:rPr lang="ja-JP" altLang="en-US"/>
              <a:t>’</a:t>
            </a:r>
            <a:r>
              <a:rPr lang="en-US" altLang="ja-JP"/>
              <a:t>s policy of </a:t>
            </a:r>
            <a:r>
              <a:rPr lang="en-US" altLang="ja-JP" b="1">
                <a:solidFill>
                  <a:srgbClr val="FF0000"/>
                </a:solidFill>
              </a:rPr>
              <a:t>détente,</a:t>
            </a:r>
            <a:r>
              <a:rPr lang="en-US" altLang="ja-JP"/>
              <a:t> the easing of Cold War tensions, </a:t>
            </a:r>
            <a:r>
              <a:rPr lang="en-US" altLang="ja-JP">
                <a:solidFill>
                  <a:srgbClr val="0033CC"/>
                </a:solidFill>
              </a:rPr>
              <a:t>replaced the old policy based on suspicions and distrust.</a:t>
            </a:r>
            <a:endParaRPr lang="en-US" b="1"/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5257800" y="2438400"/>
            <a:ext cx="32004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cs typeface="Arial" pitchFamily="34" charset="0"/>
              </a:rPr>
              <a:t>His foreign-policy breakthroughs moved the world closer to the end of the Cold War.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/>
          <p:cNvSpPr txBox="1">
            <a:spLocks noChangeArrowheads="1"/>
          </p:cNvSpPr>
          <p:nvPr/>
        </p:nvSpPr>
        <p:spPr bwMode="auto">
          <a:xfrm>
            <a:off x="457200" y="1219200"/>
            <a:ext cx="78501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/>
              <a:t>Terms and People</a:t>
            </a:r>
          </a:p>
        </p:txBody>
      </p:sp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912813" y="2014538"/>
            <a:ext cx="7620000" cy="429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spcAft>
                <a:spcPct val="60000"/>
              </a:spcAft>
              <a:buSzPct val="80000"/>
              <a:buFontTx/>
              <a:buChar char="•"/>
            </a:pPr>
            <a:r>
              <a:rPr lang="en-US" b="1">
                <a:solidFill>
                  <a:srgbClr val="FF0000"/>
                </a:solidFill>
              </a:rPr>
              <a:t>Henry Kissinger</a:t>
            </a:r>
            <a:r>
              <a:rPr lang="en-US" b="1"/>
              <a:t> </a:t>
            </a:r>
            <a:r>
              <a:rPr lang="en-US"/>
              <a:t>−</a:t>
            </a:r>
            <a:r>
              <a:rPr lang="en-US" b="1"/>
              <a:t> </a:t>
            </a:r>
            <a:r>
              <a:rPr lang="en-US"/>
              <a:t>President Nixon</a:t>
            </a:r>
            <a:r>
              <a:rPr lang="ja-JP" altLang="en-US"/>
              <a:t>’</a:t>
            </a:r>
            <a:r>
              <a:rPr lang="en-US" altLang="ja-JP"/>
              <a:t>s leading adviser on national security and international affairs</a:t>
            </a:r>
          </a:p>
          <a:p>
            <a:pPr marL="228600" indent="-228600">
              <a:spcAft>
                <a:spcPct val="60000"/>
              </a:spcAft>
              <a:buSzPct val="80000"/>
              <a:buFontTx/>
              <a:buChar char="•"/>
            </a:pPr>
            <a:r>
              <a:rPr lang="en-US" b="1">
                <a:solidFill>
                  <a:srgbClr val="FF0000"/>
                </a:solidFill>
              </a:rPr>
              <a:t>realpolitik</a:t>
            </a:r>
            <a:r>
              <a:rPr lang="en-US" b="1"/>
              <a:t> </a:t>
            </a:r>
            <a:r>
              <a:rPr lang="en-US"/>
              <a:t>− the belief that political goals should be defined by concrete national interests instead of abstract ideologies</a:t>
            </a:r>
          </a:p>
          <a:p>
            <a:pPr marL="228600" indent="-228600">
              <a:spcAft>
                <a:spcPct val="60000"/>
              </a:spcAft>
              <a:buSzPct val="80000"/>
              <a:buFontTx/>
              <a:buChar char="•"/>
            </a:pPr>
            <a:r>
              <a:rPr lang="en-US" b="1">
                <a:solidFill>
                  <a:srgbClr val="FF0000"/>
                </a:solidFill>
              </a:rPr>
              <a:t>Zhou Enlai</a:t>
            </a:r>
            <a:r>
              <a:rPr lang="en-US" b="1"/>
              <a:t> </a:t>
            </a:r>
            <a:r>
              <a:rPr lang="en-US"/>
              <a:t>− Premier of China when Nixon made a state visit to China in 1972</a:t>
            </a:r>
          </a:p>
          <a:p>
            <a:pPr marL="228600" indent="-228600">
              <a:spcAft>
                <a:spcPct val="60000"/>
              </a:spcAft>
            </a:pPr>
            <a:endParaRPr lang="en-US"/>
          </a:p>
          <a:p>
            <a:pPr marL="228600" indent="-228600">
              <a:spcAft>
                <a:spcPct val="60000"/>
              </a:spcAft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"/>
          <p:cNvSpPr txBox="1">
            <a:spLocks noChangeArrowheads="1"/>
          </p:cNvSpPr>
          <p:nvPr/>
        </p:nvSpPr>
        <p:spPr bwMode="auto">
          <a:xfrm>
            <a:off x="914400" y="1905000"/>
            <a:ext cx="769620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2575" indent="-282575">
              <a:spcAft>
                <a:spcPct val="60000"/>
              </a:spcAft>
              <a:buSzPct val="80000"/>
              <a:buFontTx/>
              <a:buChar char="•"/>
            </a:pPr>
            <a:r>
              <a:rPr lang="en-US" b="1">
                <a:solidFill>
                  <a:srgbClr val="FF0000"/>
                </a:solidFill>
              </a:rPr>
              <a:t>Strategic Arms Limitation Treaty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(SALT I) </a:t>
            </a:r>
            <a:r>
              <a:rPr lang="en-US"/>
              <a:t>− 1972 treaty between the United States and the Soviet Union that froze the deployment of intercontinental ballistic missiles and placed limits on antiballistic missiles</a:t>
            </a:r>
          </a:p>
          <a:p>
            <a:pPr marL="282575" indent="-282575">
              <a:spcAft>
                <a:spcPct val="60000"/>
              </a:spcAft>
              <a:buSzPct val="80000"/>
              <a:buFontTx/>
              <a:buChar char="•"/>
            </a:pPr>
            <a:r>
              <a:rPr lang="en-US" b="1">
                <a:solidFill>
                  <a:srgbClr val="FF0000"/>
                </a:solidFill>
              </a:rPr>
              <a:t>détente</a:t>
            </a:r>
            <a:r>
              <a:rPr lang="en-US" b="1"/>
              <a:t> </a:t>
            </a:r>
            <a:r>
              <a:rPr lang="en-US"/>
              <a:t>−</a:t>
            </a:r>
            <a:r>
              <a:rPr lang="en-US" b="1"/>
              <a:t> </a:t>
            </a:r>
            <a:r>
              <a:rPr lang="en-US"/>
              <a:t>flexible diplomacy adopted by Richard Nixon to ease tensions between the United States, the Soviet Union, and the People</a:t>
            </a:r>
            <a:r>
              <a:rPr lang="ja-JP" altLang="en-US"/>
              <a:t>’</a:t>
            </a:r>
            <a:r>
              <a:rPr lang="en-US" altLang="ja-JP"/>
              <a:t>s Republic of China</a:t>
            </a:r>
            <a:endParaRPr lang="en-US"/>
          </a:p>
        </p:txBody>
      </p:sp>
      <p:sp>
        <p:nvSpPr>
          <p:cNvPr id="5123" name="Text Box 17"/>
          <p:cNvSpPr txBox="1">
            <a:spLocks noChangeArrowheads="1"/>
          </p:cNvSpPr>
          <p:nvPr/>
        </p:nvSpPr>
        <p:spPr bwMode="auto">
          <a:xfrm>
            <a:off x="457200" y="1143000"/>
            <a:ext cx="78501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/>
              <a:t>Terms and People</a:t>
            </a:r>
            <a:r>
              <a:rPr lang="en-US"/>
              <a:t> </a:t>
            </a:r>
            <a:r>
              <a:rPr lang="en-US" sz="1800"/>
              <a:t>(continued)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533400" y="1524000"/>
            <a:ext cx="80010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round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171" name="Rectangle 9"/>
          <p:cNvSpPr>
            <a:spLocks noChangeArrowheads="1"/>
          </p:cNvSpPr>
          <p:nvPr/>
        </p:nvSpPr>
        <p:spPr bwMode="auto">
          <a:xfrm>
            <a:off x="901700" y="1752600"/>
            <a:ext cx="734536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spcAft>
                <a:spcPct val="60000"/>
              </a:spcAft>
            </a:pPr>
            <a:r>
              <a:rPr lang="en-US" b="1">
                <a:cs typeface="Arial" pitchFamily="34" charset="0"/>
              </a:rPr>
              <a:t>President Nixon redefined U.S. foreign policy.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295400" y="2701925"/>
            <a:ext cx="7239000" cy="1671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0838" indent="-350838">
              <a:spcAft>
                <a:spcPct val="70000"/>
              </a:spcAft>
              <a:buFontTx/>
              <a:buChar char="•"/>
            </a:pPr>
            <a:r>
              <a:rPr lang="en-US" dirty="0"/>
              <a:t>He did not </a:t>
            </a:r>
            <a:r>
              <a:rPr lang="en-US" dirty="0">
                <a:solidFill>
                  <a:srgbClr val="0033CC"/>
                </a:solidFill>
              </a:rPr>
              <a:t>divide the world into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ja-JP" altLang="en-US">
                <a:solidFill>
                  <a:srgbClr val="0033CC"/>
                </a:solidFill>
              </a:rPr>
              <a:t>“</a:t>
            </a:r>
            <a:r>
              <a:rPr lang="en-US" altLang="ja-JP" dirty="0">
                <a:solidFill>
                  <a:srgbClr val="0033CC"/>
                </a:solidFill>
              </a:rPr>
              <a:t>us</a:t>
            </a:r>
            <a:r>
              <a:rPr lang="ja-JP" altLang="en-US">
                <a:solidFill>
                  <a:srgbClr val="0033CC"/>
                </a:solidFill>
              </a:rPr>
              <a:t>”</a:t>
            </a:r>
            <a:r>
              <a:rPr lang="en-US" altLang="ja-JP" dirty="0"/>
              <a:t> (democratic countries) and</a:t>
            </a:r>
            <a:r>
              <a:rPr lang="en-US" altLang="ja-JP" dirty="0">
                <a:solidFill>
                  <a:srgbClr val="0033CC"/>
                </a:solidFill>
              </a:rPr>
              <a:t> </a:t>
            </a:r>
            <a:br>
              <a:rPr lang="en-US" altLang="ja-JP" dirty="0">
                <a:solidFill>
                  <a:srgbClr val="0033CC"/>
                </a:solidFill>
              </a:rPr>
            </a:br>
            <a:r>
              <a:rPr lang="ja-JP" altLang="en-US">
                <a:solidFill>
                  <a:srgbClr val="0033CC"/>
                </a:solidFill>
              </a:rPr>
              <a:t>“</a:t>
            </a:r>
            <a:r>
              <a:rPr lang="en-US" altLang="ja-JP" dirty="0">
                <a:solidFill>
                  <a:srgbClr val="0033CC"/>
                </a:solidFill>
              </a:rPr>
              <a:t>them</a:t>
            </a:r>
            <a:r>
              <a:rPr lang="ja-JP" altLang="en-US">
                <a:solidFill>
                  <a:srgbClr val="0033CC"/>
                </a:solidFill>
              </a:rPr>
              <a:t>”</a:t>
            </a:r>
            <a:r>
              <a:rPr lang="en-US" altLang="ja-JP" dirty="0"/>
              <a:t> (communist countries).</a:t>
            </a:r>
          </a:p>
          <a:p>
            <a:pPr marL="350838" indent="-350838">
              <a:spcAft>
                <a:spcPct val="70000"/>
              </a:spcAft>
              <a:buFontTx/>
              <a:buChar char="•"/>
            </a:pPr>
            <a:r>
              <a:rPr lang="en-US" dirty="0"/>
              <a:t>He practiced </a:t>
            </a:r>
            <a:r>
              <a:rPr lang="en-US" b="1" dirty="0" err="1">
                <a:solidFill>
                  <a:srgbClr val="FF0000"/>
                </a:solidFill>
              </a:rPr>
              <a:t>realpolitik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— foreign policy based on concrete national interests rather than ideology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1" name="AutoShape 11"/>
          <p:cNvSpPr>
            <a:spLocks noChangeArrowheads="1"/>
          </p:cNvSpPr>
          <p:nvPr/>
        </p:nvSpPr>
        <p:spPr bwMode="auto">
          <a:xfrm rot="5400000" flipH="1">
            <a:off x="1295400" y="1143000"/>
            <a:ext cx="3124200" cy="4495800"/>
          </a:xfrm>
          <a:prstGeom prst="upArrowCallout">
            <a:avLst>
              <a:gd name="adj1" fmla="val 19815"/>
              <a:gd name="adj2" fmla="val 20972"/>
              <a:gd name="adj3" fmla="val 21399"/>
              <a:gd name="adj4" fmla="val 81833"/>
            </a:avLst>
          </a:prstGeom>
          <a:gradFill rotWithShape="1">
            <a:gsLst>
              <a:gs pos="0">
                <a:srgbClr val="83D7E5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63500"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lang="en-US">
              <a:ea typeface="+mn-ea"/>
              <a:cs typeface="Arial" charset="0"/>
            </a:endParaRPr>
          </a:p>
        </p:txBody>
      </p:sp>
      <p:sp>
        <p:nvSpPr>
          <p:cNvPr id="8195" name="Text Box 16"/>
          <p:cNvSpPr txBox="1">
            <a:spLocks noChangeArrowheads="1"/>
          </p:cNvSpPr>
          <p:nvPr/>
        </p:nvSpPr>
        <p:spPr bwMode="auto">
          <a:xfrm>
            <a:off x="762000" y="2286000"/>
            <a:ext cx="34290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100000"/>
              </a:spcAft>
            </a:pPr>
            <a:r>
              <a:rPr lang="en-US" b="1">
                <a:solidFill>
                  <a:srgbClr val="FF0000"/>
                </a:solidFill>
              </a:rPr>
              <a:t>Henry Kissinger</a:t>
            </a:r>
            <a:r>
              <a:rPr lang="en-US"/>
              <a:t> was President</a:t>
            </a:r>
            <a:r>
              <a:rPr lang="ja-JP" altLang="en-US"/>
              <a:t>’</a:t>
            </a:r>
            <a:r>
              <a:rPr lang="en-US" altLang="ja-JP"/>
              <a:t>s Nixon</a:t>
            </a:r>
            <a:r>
              <a:rPr lang="ja-JP" altLang="en-US"/>
              <a:t>’</a:t>
            </a:r>
            <a:r>
              <a:rPr lang="en-US" altLang="ja-JP"/>
              <a:t>s leading adviser on national security and international affairs.</a:t>
            </a:r>
            <a:endParaRPr lang="en-US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5257800" y="1981200"/>
            <a:ext cx="3276600" cy="72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ct val="100000"/>
              </a:spcAft>
            </a:pPr>
            <a:r>
              <a:rPr lang="en-US" altLang="ja-JP" b="1" dirty="0" smtClean="0"/>
              <a:t>I</a:t>
            </a:r>
            <a:r>
              <a:rPr lang="en-US" altLang="ja-JP" b="1" dirty="0" smtClean="0"/>
              <a:t>mprove </a:t>
            </a:r>
            <a:r>
              <a:rPr lang="en-US" altLang="ja-JP" b="1" dirty="0"/>
              <a:t>the country</a:t>
            </a:r>
            <a:r>
              <a:rPr lang="ja-JP" altLang="en-US" b="1"/>
              <a:t>’</a:t>
            </a:r>
            <a:r>
              <a:rPr lang="en-US" altLang="ja-JP" b="1" dirty="0"/>
              <a:t>s relations with China and the Soviet Union.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85800" y="1600200"/>
            <a:ext cx="3124200" cy="3048000"/>
          </a:xfrm>
          <a:prstGeom prst="rect">
            <a:avLst/>
          </a:prstGeom>
          <a:gradFill rotWithShape="1">
            <a:gsLst>
              <a:gs pos="0">
                <a:srgbClr val="FFC000">
                  <a:alpha val="54999"/>
                </a:srgbClr>
              </a:gs>
              <a:gs pos="100000">
                <a:schemeClr val="bg1"/>
              </a:gs>
            </a:gsLst>
            <a:lin ang="135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u="sng"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 rot="5400000">
            <a:off x="2171700" y="4533900"/>
            <a:ext cx="990600" cy="1219200"/>
          </a:xfrm>
          <a:custGeom>
            <a:avLst/>
            <a:gdLst>
              <a:gd name="T0" fmla="*/ 1488233976 w 21600"/>
              <a:gd name="T1" fmla="*/ 0 h 21600"/>
              <a:gd name="T2" fmla="*/ 892901202 w 21600"/>
              <a:gd name="T3" fmla="*/ 1294779546 h 21600"/>
              <a:gd name="T4" fmla="*/ 0 w 21600"/>
              <a:gd name="T5" fmla="*/ 2147483647 h 21600"/>
              <a:gd name="T6" fmla="*/ 892901202 w 21600"/>
              <a:gd name="T7" fmla="*/ 2147483647 h 21600"/>
              <a:gd name="T8" fmla="*/ 1785805339 w 21600"/>
              <a:gd name="T9" fmla="*/ 2147483647 h 21600"/>
              <a:gd name="T10" fmla="*/ 2083469524 w 21600"/>
              <a:gd name="T11" fmla="*/ 12947795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gradFill rotWithShape="1">
            <a:gsLst>
              <a:gs pos="0">
                <a:srgbClr val="FFC000">
                  <a:alpha val="54999"/>
                </a:srgbClr>
              </a:gs>
              <a:gs pos="100000">
                <a:schemeClr val="bg1"/>
              </a:gs>
            </a:gsLst>
            <a:lin ang="135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en-US" u="sng"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10244" name="Text Box 130"/>
          <p:cNvSpPr txBox="1">
            <a:spLocks noChangeArrowheads="1"/>
          </p:cNvSpPr>
          <p:nvPr/>
        </p:nvSpPr>
        <p:spPr bwMode="auto">
          <a:xfrm>
            <a:off x="4191000" y="1676400"/>
            <a:ext cx="44196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spcAft>
                <a:spcPct val="60000"/>
              </a:spcAft>
              <a:buClr>
                <a:schemeClr val="tx1"/>
              </a:buClr>
              <a:buSzPct val="80000"/>
              <a:buFontTx/>
              <a:buChar char="•"/>
            </a:pPr>
            <a:r>
              <a:rPr lang="en-US">
                <a:solidFill>
                  <a:srgbClr val="0033CC"/>
                </a:solidFill>
              </a:rPr>
              <a:t>Diplomatic relations</a:t>
            </a:r>
            <a:r>
              <a:rPr lang="en-US"/>
              <a:t> with China would bring </a:t>
            </a:r>
            <a:r>
              <a:rPr lang="en-US">
                <a:solidFill>
                  <a:srgbClr val="0033CC"/>
                </a:solidFill>
              </a:rPr>
              <a:t>economic opportunities</a:t>
            </a:r>
            <a:r>
              <a:rPr lang="en-US"/>
              <a:t> to the United States.</a:t>
            </a:r>
          </a:p>
          <a:p>
            <a:pPr marL="225425" indent="-225425">
              <a:spcAft>
                <a:spcPct val="60000"/>
              </a:spcAft>
              <a:buSzPct val="80000"/>
              <a:buFontTx/>
              <a:buChar char="•"/>
            </a:pPr>
            <a:r>
              <a:rPr lang="en-US"/>
              <a:t>An improved relationship with China would </a:t>
            </a:r>
            <a:r>
              <a:rPr lang="en-US">
                <a:solidFill>
                  <a:srgbClr val="0033CC"/>
                </a:solidFill>
              </a:rPr>
              <a:t>weaken China</a:t>
            </a:r>
            <a:r>
              <a:rPr lang="ja-JP" altLang="en-US">
                <a:solidFill>
                  <a:srgbClr val="0033CC"/>
                </a:solidFill>
              </a:rPr>
              <a:t>’</a:t>
            </a:r>
            <a:r>
              <a:rPr lang="en-US" altLang="ja-JP">
                <a:solidFill>
                  <a:srgbClr val="0033CC"/>
                </a:solidFill>
              </a:rPr>
              <a:t>s ties to the Soviet Union.</a:t>
            </a:r>
            <a:endParaRPr lang="en-US">
              <a:solidFill>
                <a:srgbClr val="0033CC"/>
              </a:solidFill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990600" y="1906588"/>
            <a:ext cx="2819400" cy="24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A political realist, Nixon wanted to establish diplomatic relations with China.</a:t>
            </a:r>
            <a:endParaRPr lang="en-US"/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3505200" y="4953000"/>
            <a:ext cx="563880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60000"/>
              </a:spcAft>
              <a:buSzPct val="80000"/>
            </a:pPr>
            <a:r>
              <a:rPr lang="en-US" b="1"/>
              <a:t>The United States stood to gain much by recognizing China.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9"/>
          <p:cNvSpPr>
            <a:spLocks noChangeArrowheads="1"/>
          </p:cNvSpPr>
          <p:nvPr/>
        </p:nvSpPr>
        <p:spPr bwMode="auto">
          <a:xfrm>
            <a:off x="5257800" y="1600200"/>
            <a:ext cx="3200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China invited an </a:t>
            </a:r>
            <a:br>
              <a:rPr lang="en-US"/>
            </a:br>
            <a:r>
              <a:rPr lang="en-US"/>
              <a:t>American ping-pong team to play in a tournament. 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5257800" y="3276600"/>
            <a:ext cx="3409950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Kissinger used that opportunity to work behind the scenes,</a:t>
            </a:r>
            <a:r>
              <a:rPr lang="en-US"/>
              <a:t> talking with Chinese leaders and ironing out sensitive issues.</a:t>
            </a:r>
          </a:p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838200" y="5334000"/>
            <a:ext cx="342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cs typeface="Arial" pitchFamily="34" charset="0"/>
              </a:rPr>
              <a:t>Chinese and American players training together</a:t>
            </a:r>
          </a:p>
        </p:txBody>
      </p:sp>
      <p:pic>
        <p:nvPicPr>
          <p:cNvPr id="10245" name="Picture 11" descr="1089200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00200"/>
            <a:ext cx="4343400" cy="319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abletennisnation.com/wp-content/uploads/2011/10/gu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34385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4" descr="https://encrypted-tbn0.gstatic.com/images?q=tbn:ANd9GcQdEq972HPmC5hdBK0F5Up_MwO0TkVDDXhlC7fr-M2jntH1yd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52400"/>
            <a:ext cx="58515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6" descr="https://encrypted-tbn2.gstatic.com/images?q=tbn:ANd9GcQCkdfxi3-UuMwSRU6JIBvvhfBDYjz_DwWnmMy8umJpr-9WwUxTQ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3352800"/>
            <a:ext cx="49466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 txBox="1">
            <a:spLocks/>
          </p:cNvSpPr>
          <p:nvPr/>
        </p:nvSpPr>
        <p:spPr bwMode="auto">
          <a:xfrm>
            <a:off x="533400" y="2362200"/>
            <a:ext cx="2819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In February 1972, President Nixon visited China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and met with </a:t>
            </a:r>
            <a:r>
              <a:rPr lang="en-US" dirty="0" smtClean="0">
                <a:solidFill>
                  <a:schemeClr val="tx2"/>
                </a:solidFill>
              </a:rPr>
              <a:t>Chinese</a:t>
            </a:r>
            <a:endParaRPr lang="en-US" b="1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12291" name="Picture 7" descr="929233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828800"/>
            <a:ext cx="48768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395</Words>
  <Application>Microsoft Office PowerPoint</Application>
  <PresentationFormat>On-screen Show (4:3)</PresentationFormat>
  <Paragraphs>40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Nixon's Foreign Policy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School District Of Palm Beach County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Nixon's Foreign Policy</dc:title>
  <dc:creator>1089875</dc:creator>
  <cp:lastModifiedBy>1089875</cp:lastModifiedBy>
  <cp:revision>39</cp:revision>
  <dcterms:created xsi:type="dcterms:W3CDTF">2013-04-10T14:05:48Z</dcterms:created>
  <dcterms:modified xsi:type="dcterms:W3CDTF">2013-04-15T19:42:18Z</dcterms:modified>
</cp:coreProperties>
</file>